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74" r:id="rId9"/>
    <p:sldId id="265" r:id="rId10"/>
    <p:sldId id="267" r:id="rId11"/>
    <p:sldId id="286" r:id="rId12"/>
    <p:sldId id="272" r:id="rId13"/>
    <p:sldId id="273" r:id="rId14"/>
    <p:sldId id="287" r:id="rId15"/>
    <p:sldId id="285" r:id="rId16"/>
    <p:sldId id="268" r:id="rId17"/>
    <p:sldId id="270" r:id="rId18"/>
    <p:sldId id="276" r:id="rId19"/>
    <p:sldId id="269" r:id="rId20"/>
    <p:sldId id="277" r:id="rId21"/>
    <p:sldId id="283" r:id="rId22"/>
    <p:sldId id="284" r:id="rId23"/>
    <p:sldId id="279" r:id="rId24"/>
    <p:sldId id="278" r:id="rId25"/>
    <p:sldId id="288" r:id="rId26"/>
    <p:sldId id="280" r:id="rId27"/>
    <p:sldId id="275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CE0"/>
    <a:srgbClr val="FFFFCC"/>
    <a:srgbClr val="CEF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B7167-ADA6-4A09-A703-BCF6476BD489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D8D1E270-54C1-4C08-98DF-E3995770692C}">
      <dgm:prSet phldrT="[Tekst]" custT="1"/>
      <dgm:spPr/>
      <dgm:t>
        <a:bodyPr/>
        <a:lstStyle/>
        <a:p>
          <a:r>
            <a:rPr lang="hr-HR" sz="1800" dirty="0"/>
            <a:t>strukovne/umjetničke</a:t>
          </a:r>
        </a:p>
      </dgm:t>
    </dgm:pt>
    <dgm:pt modelId="{C9FFB627-CE74-46DF-9C49-BD585AC661B9}" type="parTrans" cxnId="{560B6D40-B12C-47AB-99C8-8EC92B29B338}">
      <dgm:prSet/>
      <dgm:spPr/>
      <dgm:t>
        <a:bodyPr/>
        <a:lstStyle/>
        <a:p>
          <a:endParaRPr lang="hr-HR"/>
        </a:p>
      </dgm:t>
    </dgm:pt>
    <dgm:pt modelId="{7AE5B017-B55D-4FFC-BECE-EA44B220F5E0}" type="sibTrans" cxnId="{560B6D40-B12C-47AB-99C8-8EC92B29B338}">
      <dgm:prSet/>
      <dgm:spPr/>
      <dgm:t>
        <a:bodyPr/>
        <a:lstStyle/>
        <a:p>
          <a:endParaRPr lang="hr-HR"/>
        </a:p>
      </dgm:t>
    </dgm:pt>
    <dgm:pt modelId="{F8EA83CA-0FAF-4809-9E5D-FC4D2303BFFA}">
      <dgm:prSet phldrT="[Tekst]"/>
      <dgm:spPr>
        <a:solidFill>
          <a:schemeClr val="accent3">
            <a:lumMod val="20000"/>
            <a:lumOff val="80000"/>
            <a:alpha val="89804"/>
          </a:schemeClr>
        </a:solidFill>
      </dgm:spPr>
      <dgm:t>
        <a:bodyPr/>
        <a:lstStyle/>
        <a:p>
          <a:pPr algn="ctr"/>
          <a:endParaRPr lang="hr-HR" dirty="0"/>
        </a:p>
      </dgm:t>
    </dgm:pt>
    <dgm:pt modelId="{04F70397-095C-49CA-B652-475B51AA82D8}" type="parTrans" cxnId="{5EAFA23A-8C1D-496F-9609-683167D42B17}">
      <dgm:prSet/>
      <dgm:spPr/>
      <dgm:t>
        <a:bodyPr/>
        <a:lstStyle/>
        <a:p>
          <a:endParaRPr lang="hr-HR"/>
        </a:p>
      </dgm:t>
    </dgm:pt>
    <dgm:pt modelId="{79C3D105-EDD5-4618-86CA-0EA07D6D6195}" type="sibTrans" cxnId="{5EAFA23A-8C1D-496F-9609-683167D42B17}">
      <dgm:prSet/>
      <dgm:spPr/>
      <dgm:t>
        <a:bodyPr/>
        <a:lstStyle/>
        <a:p>
          <a:endParaRPr lang="hr-HR"/>
        </a:p>
      </dgm:t>
    </dgm:pt>
    <dgm:pt modelId="{73D4746B-A024-4E76-86BE-695B832E0197}">
      <dgm:prSet phldrT="[Tekst]" custT="1"/>
      <dgm:spPr/>
      <dgm:t>
        <a:bodyPr/>
        <a:lstStyle/>
        <a:p>
          <a:r>
            <a:rPr lang="hr-HR" sz="1800" dirty="0"/>
            <a:t>gimnazije</a:t>
          </a:r>
        </a:p>
      </dgm:t>
    </dgm:pt>
    <dgm:pt modelId="{F8A3869B-F98A-4303-BB37-CDCB99EC2331}" type="sibTrans" cxnId="{0E415F0A-2C4D-4EAF-9CD2-457BCD1CE7A5}">
      <dgm:prSet/>
      <dgm:spPr/>
      <dgm:t>
        <a:bodyPr/>
        <a:lstStyle/>
        <a:p>
          <a:endParaRPr lang="hr-HR"/>
        </a:p>
      </dgm:t>
    </dgm:pt>
    <dgm:pt modelId="{A531BE21-F31C-4126-A7CD-FBBA9F65BC93}" type="parTrans" cxnId="{0E415F0A-2C4D-4EAF-9CD2-457BCD1CE7A5}">
      <dgm:prSet/>
      <dgm:spPr/>
      <dgm:t>
        <a:bodyPr/>
        <a:lstStyle/>
        <a:p>
          <a:endParaRPr lang="hr-HR"/>
        </a:p>
      </dgm:t>
    </dgm:pt>
    <dgm:pt modelId="{F9CE4BBF-5092-43BF-8D71-CFDA07CFEEE2}">
      <dgm:prSet/>
      <dgm:spPr>
        <a:solidFill>
          <a:schemeClr val="accent2">
            <a:lumMod val="20000"/>
            <a:lumOff val="80000"/>
            <a:alpha val="89804"/>
          </a:schemeClr>
        </a:solidFill>
      </dgm:spPr>
      <dgm:t>
        <a:bodyPr/>
        <a:lstStyle/>
        <a:p>
          <a:endParaRPr lang="hr-HR" dirty="0"/>
        </a:p>
      </dgm:t>
    </dgm:pt>
    <dgm:pt modelId="{7F0A6BD5-433C-4DCD-85A3-0A05AEE7C2D6}" type="parTrans" cxnId="{949D90A3-064C-40D8-8CEF-484BD139F492}">
      <dgm:prSet/>
      <dgm:spPr/>
      <dgm:t>
        <a:bodyPr/>
        <a:lstStyle/>
        <a:p>
          <a:endParaRPr lang="hr-HR"/>
        </a:p>
      </dgm:t>
    </dgm:pt>
    <dgm:pt modelId="{05C06D58-F75F-4F99-92AB-9BCC13B5B43C}" type="sibTrans" cxnId="{949D90A3-064C-40D8-8CEF-484BD139F492}">
      <dgm:prSet/>
      <dgm:spPr/>
      <dgm:t>
        <a:bodyPr/>
        <a:lstStyle/>
        <a:p>
          <a:endParaRPr lang="hr-HR"/>
        </a:p>
      </dgm:t>
    </dgm:pt>
    <dgm:pt modelId="{4D772D4B-E3C2-4E97-BE10-7D87262244B5}" type="pres">
      <dgm:prSet presAssocID="{831B7167-ADA6-4A09-A703-BCF6476BD489}" presName="Name0" presStyleCnt="0">
        <dgm:presLayoutVars>
          <dgm:dir/>
          <dgm:animLvl val="lvl"/>
          <dgm:resizeHandles/>
        </dgm:presLayoutVars>
      </dgm:prSet>
      <dgm:spPr/>
    </dgm:pt>
    <dgm:pt modelId="{6D6E8D23-9B29-4E3A-9115-F5D639160EF8}" type="pres">
      <dgm:prSet presAssocID="{73D4746B-A024-4E76-86BE-695B832E0197}" presName="linNode" presStyleCnt="0"/>
      <dgm:spPr/>
    </dgm:pt>
    <dgm:pt modelId="{91897774-C979-4B5B-B587-F40B29138102}" type="pres">
      <dgm:prSet presAssocID="{73D4746B-A024-4E76-86BE-695B832E0197}" presName="parentShp" presStyleLbl="node1" presStyleIdx="0" presStyleCnt="2" custLinFactNeighborY="-26">
        <dgm:presLayoutVars>
          <dgm:bulletEnabled val="1"/>
        </dgm:presLayoutVars>
      </dgm:prSet>
      <dgm:spPr/>
    </dgm:pt>
    <dgm:pt modelId="{ECAE4B81-0239-4E9E-A771-5FD1917B9B8D}" type="pres">
      <dgm:prSet presAssocID="{73D4746B-A024-4E76-86BE-695B832E0197}" presName="childShp" presStyleLbl="bgAccFollowNode1" presStyleIdx="0" presStyleCnt="2" custLinFactX="75390" custLinFactNeighborX="100000" custLinFactNeighborY="-428">
        <dgm:presLayoutVars>
          <dgm:bulletEnabled val="1"/>
        </dgm:presLayoutVars>
      </dgm:prSet>
      <dgm:spPr/>
    </dgm:pt>
    <dgm:pt modelId="{497F8D73-6C99-479E-AC00-58FAF040710E}" type="pres">
      <dgm:prSet presAssocID="{F8A3869B-F98A-4303-BB37-CDCB99EC2331}" presName="spacing" presStyleCnt="0"/>
      <dgm:spPr/>
    </dgm:pt>
    <dgm:pt modelId="{F8A7D868-5B45-4D97-A900-2CEAEDDED9E0}" type="pres">
      <dgm:prSet presAssocID="{D8D1E270-54C1-4C08-98DF-E3995770692C}" presName="linNode" presStyleCnt="0"/>
      <dgm:spPr/>
    </dgm:pt>
    <dgm:pt modelId="{FC96FA57-66AA-4D6F-AD5F-621307CFA6AC}" type="pres">
      <dgm:prSet presAssocID="{D8D1E270-54C1-4C08-98DF-E3995770692C}" presName="parentShp" presStyleLbl="node1" presStyleIdx="1" presStyleCnt="2">
        <dgm:presLayoutVars>
          <dgm:bulletEnabled val="1"/>
        </dgm:presLayoutVars>
      </dgm:prSet>
      <dgm:spPr/>
    </dgm:pt>
    <dgm:pt modelId="{61D47EBE-9644-409A-82AC-C6E9FFA537F8}" type="pres">
      <dgm:prSet presAssocID="{D8D1E270-54C1-4C08-98DF-E3995770692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E415F0A-2C4D-4EAF-9CD2-457BCD1CE7A5}" srcId="{831B7167-ADA6-4A09-A703-BCF6476BD489}" destId="{73D4746B-A024-4E76-86BE-695B832E0197}" srcOrd="0" destOrd="0" parTransId="{A531BE21-F31C-4126-A7CD-FBBA9F65BC93}" sibTransId="{F8A3869B-F98A-4303-BB37-CDCB99EC2331}"/>
    <dgm:cxn modelId="{4F0C4E20-8DFD-4F7A-B401-56DAD4F1CF20}" type="presOf" srcId="{73D4746B-A024-4E76-86BE-695B832E0197}" destId="{91897774-C979-4B5B-B587-F40B29138102}" srcOrd="0" destOrd="0" presId="urn:microsoft.com/office/officeart/2005/8/layout/vList6"/>
    <dgm:cxn modelId="{5EAFA23A-8C1D-496F-9609-683167D42B17}" srcId="{D8D1E270-54C1-4C08-98DF-E3995770692C}" destId="{F8EA83CA-0FAF-4809-9E5D-FC4D2303BFFA}" srcOrd="0" destOrd="0" parTransId="{04F70397-095C-49CA-B652-475B51AA82D8}" sibTransId="{79C3D105-EDD5-4618-86CA-0EA07D6D6195}"/>
    <dgm:cxn modelId="{560B6D40-B12C-47AB-99C8-8EC92B29B338}" srcId="{831B7167-ADA6-4A09-A703-BCF6476BD489}" destId="{D8D1E270-54C1-4C08-98DF-E3995770692C}" srcOrd="1" destOrd="0" parTransId="{C9FFB627-CE74-46DF-9C49-BD585AC661B9}" sibTransId="{7AE5B017-B55D-4FFC-BECE-EA44B220F5E0}"/>
    <dgm:cxn modelId="{23E4DB4F-924D-417D-B70F-D1003853051C}" type="presOf" srcId="{D8D1E270-54C1-4C08-98DF-E3995770692C}" destId="{FC96FA57-66AA-4D6F-AD5F-621307CFA6AC}" srcOrd="0" destOrd="0" presId="urn:microsoft.com/office/officeart/2005/8/layout/vList6"/>
    <dgm:cxn modelId="{EFB4BA92-25E5-401B-B34D-C61A7E02A8A4}" type="presOf" srcId="{831B7167-ADA6-4A09-A703-BCF6476BD489}" destId="{4D772D4B-E3C2-4E97-BE10-7D87262244B5}" srcOrd="0" destOrd="0" presId="urn:microsoft.com/office/officeart/2005/8/layout/vList6"/>
    <dgm:cxn modelId="{949D90A3-064C-40D8-8CEF-484BD139F492}" srcId="{73D4746B-A024-4E76-86BE-695B832E0197}" destId="{F9CE4BBF-5092-43BF-8D71-CFDA07CFEEE2}" srcOrd="0" destOrd="0" parTransId="{7F0A6BD5-433C-4DCD-85A3-0A05AEE7C2D6}" sibTransId="{05C06D58-F75F-4F99-92AB-9BCC13B5B43C}"/>
    <dgm:cxn modelId="{4950BFD0-CB8A-49B4-8CCC-34443ABD7682}" type="presOf" srcId="{F8EA83CA-0FAF-4809-9E5D-FC4D2303BFFA}" destId="{61D47EBE-9644-409A-82AC-C6E9FFA537F8}" srcOrd="0" destOrd="0" presId="urn:microsoft.com/office/officeart/2005/8/layout/vList6"/>
    <dgm:cxn modelId="{760F6DD4-870B-48FC-9DD8-8A1DE20E76A0}" type="presOf" srcId="{F9CE4BBF-5092-43BF-8D71-CFDA07CFEEE2}" destId="{ECAE4B81-0239-4E9E-A771-5FD1917B9B8D}" srcOrd="0" destOrd="0" presId="urn:microsoft.com/office/officeart/2005/8/layout/vList6"/>
    <dgm:cxn modelId="{502172B5-89F8-43BC-AF2B-64557578BBE6}" type="presParOf" srcId="{4D772D4B-E3C2-4E97-BE10-7D87262244B5}" destId="{6D6E8D23-9B29-4E3A-9115-F5D639160EF8}" srcOrd="0" destOrd="0" presId="urn:microsoft.com/office/officeart/2005/8/layout/vList6"/>
    <dgm:cxn modelId="{62F12463-6F4C-4C88-B9C2-EBEC51A158AA}" type="presParOf" srcId="{6D6E8D23-9B29-4E3A-9115-F5D639160EF8}" destId="{91897774-C979-4B5B-B587-F40B29138102}" srcOrd="0" destOrd="0" presId="urn:microsoft.com/office/officeart/2005/8/layout/vList6"/>
    <dgm:cxn modelId="{6979BC01-4DAA-469B-B917-8E184AE4B24D}" type="presParOf" srcId="{6D6E8D23-9B29-4E3A-9115-F5D639160EF8}" destId="{ECAE4B81-0239-4E9E-A771-5FD1917B9B8D}" srcOrd="1" destOrd="0" presId="urn:microsoft.com/office/officeart/2005/8/layout/vList6"/>
    <dgm:cxn modelId="{23E61812-7530-4297-9AE5-A3E3931F6A61}" type="presParOf" srcId="{4D772D4B-E3C2-4E97-BE10-7D87262244B5}" destId="{497F8D73-6C99-479E-AC00-58FAF040710E}" srcOrd="1" destOrd="0" presId="urn:microsoft.com/office/officeart/2005/8/layout/vList6"/>
    <dgm:cxn modelId="{F243AB87-DEC8-43BF-B88F-D17D925A76CF}" type="presParOf" srcId="{4D772D4B-E3C2-4E97-BE10-7D87262244B5}" destId="{F8A7D868-5B45-4D97-A900-2CEAEDDED9E0}" srcOrd="2" destOrd="0" presId="urn:microsoft.com/office/officeart/2005/8/layout/vList6"/>
    <dgm:cxn modelId="{92F91232-9D1C-432D-9C80-9378817D470F}" type="presParOf" srcId="{F8A7D868-5B45-4D97-A900-2CEAEDDED9E0}" destId="{FC96FA57-66AA-4D6F-AD5F-621307CFA6AC}" srcOrd="0" destOrd="0" presId="urn:microsoft.com/office/officeart/2005/8/layout/vList6"/>
    <dgm:cxn modelId="{F97A5F7D-DFBF-4803-97C2-EE969C4E9146}" type="presParOf" srcId="{F8A7D868-5B45-4D97-A900-2CEAEDDED9E0}" destId="{61D47EBE-9644-409A-82AC-C6E9FFA537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E4B81-0239-4E9E-A771-5FD1917B9B8D}">
      <dsp:nvSpPr>
        <dsp:cNvPr id="0" name=""/>
        <dsp:cNvSpPr/>
      </dsp:nvSpPr>
      <dsp:spPr>
        <a:xfrm>
          <a:off x="2590031" y="0"/>
          <a:ext cx="3885046" cy="202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89804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6500" kern="1200" dirty="0"/>
        </a:p>
      </dsp:txBody>
      <dsp:txXfrm>
        <a:off x="2590031" y="252823"/>
        <a:ext cx="3126576" cy="1516941"/>
      </dsp:txXfrm>
    </dsp:sp>
    <dsp:sp modelId="{91897774-C979-4B5B-B587-F40B29138102}">
      <dsp:nvSpPr>
        <dsp:cNvPr id="0" name=""/>
        <dsp:cNvSpPr/>
      </dsp:nvSpPr>
      <dsp:spPr>
        <a:xfrm>
          <a:off x="0" y="0"/>
          <a:ext cx="2590031" cy="202258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gimnazije</a:t>
          </a:r>
        </a:p>
      </dsp:txBody>
      <dsp:txXfrm>
        <a:off x="98735" y="98735"/>
        <a:ext cx="2392561" cy="1825117"/>
      </dsp:txXfrm>
    </dsp:sp>
    <dsp:sp modelId="{61D47EBE-9644-409A-82AC-C6E9FFA537F8}">
      <dsp:nvSpPr>
        <dsp:cNvPr id="0" name=""/>
        <dsp:cNvSpPr/>
      </dsp:nvSpPr>
      <dsp:spPr>
        <a:xfrm>
          <a:off x="2590031" y="2225365"/>
          <a:ext cx="3885046" cy="202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89804"/>
          </a:schemeClr>
        </a:solidFill>
        <a:ln w="9525" cap="flat" cmpd="sng" algn="ctr">
          <a:solidFill>
            <a:schemeClr val="accent3">
              <a:tint val="40000"/>
              <a:alpha val="90000"/>
              <a:hueOff val="516489"/>
              <a:satOff val="-23133"/>
              <a:lumOff val="-183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6500" kern="1200" dirty="0"/>
        </a:p>
      </dsp:txBody>
      <dsp:txXfrm>
        <a:off x="2590031" y="2478188"/>
        <a:ext cx="3126576" cy="1516941"/>
      </dsp:txXfrm>
    </dsp:sp>
    <dsp:sp modelId="{FC96FA57-66AA-4D6F-AD5F-621307CFA6AC}">
      <dsp:nvSpPr>
        <dsp:cNvPr id="0" name=""/>
        <dsp:cNvSpPr/>
      </dsp:nvSpPr>
      <dsp:spPr>
        <a:xfrm>
          <a:off x="0" y="2225365"/>
          <a:ext cx="2590031" cy="202258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508092"/>
                <a:satOff val="-37393"/>
                <a:lumOff val="-2941"/>
                <a:alphaOff val="0"/>
                <a:shade val="74000"/>
                <a:satMod val="130000"/>
                <a:lumMod val="90000"/>
              </a:schemeClr>
              <a:schemeClr val="accent3">
                <a:hueOff val="508092"/>
                <a:satOff val="-37393"/>
                <a:lumOff val="-294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strukovne/umjetničke</a:t>
          </a:r>
        </a:p>
      </dsp:txBody>
      <dsp:txXfrm>
        <a:off x="98735" y="2324100"/>
        <a:ext cx="2392561" cy="182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15_03_24_510.html" TargetMode="External"/><Relationship Id="rId2" Type="http://schemas.openxmlformats.org/officeDocument/2006/relationships/hyperlink" Target="https://www.zakon.hr/c/podzakonski-propis/40951/pravilnik-o-polaganju-drzavne-mature-%E2%80%93-procisceni-teks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cvvo.hr/wp-content/uploads/2025/12/Prirucnik-za-prilagodbu-ispitne-tehnologije-prilikom-polaganja-ispita-drzavne-mature-NCVVO.pdf" TargetMode="External"/><Relationship Id="rId4" Type="http://schemas.openxmlformats.org/officeDocument/2006/relationships/hyperlink" Target="https://www.ncvvo.hr/wp-content/uploads/2025/12/Procedura-ostvarivanja-prava-na-prilagodbu-ispitne-tehnologije-na-ispitima-drzavne-mature-ucenici-sk.g.-2025_26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vvo.hr/ispitni-katalozi-za-drzavnu-maturu-2025-202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ani-student.hr/Ucilista/Default.aspx" TargetMode="External"/><Relationship Id="rId2" Type="http://schemas.openxmlformats.org/officeDocument/2006/relationships/hyperlink" Target="https://www.ncvv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zom.gov.hr/" TargetMode="External"/><Relationship Id="rId4" Type="http://schemas.openxmlformats.org/officeDocument/2006/relationships/hyperlink" Target="https://www.studij.h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vvo.hr/pravilnik-o-polaganju-drzavne-mature-2-2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Državna matura</a:t>
            </a:r>
            <a:br>
              <a:rPr lang="hr-HR" dirty="0"/>
            </a:br>
            <a:r>
              <a:rPr lang="hr-HR" dirty="0"/>
              <a:t>2025./2026.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 PRIJAVE NA STUDIJSKE PROGRAME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7C3F8B87-564E-B05E-CA58-F1898448F4D6}"/>
              </a:ext>
            </a:extLst>
          </p:cNvPr>
          <p:cNvSpPr/>
          <p:nvPr/>
        </p:nvSpPr>
        <p:spPr>
          <a:xfrm>
            <a:off x="10797916" y="583424"/>
            <a:ext cx="1030918" cy="72008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XVII.</a:t>
            </a:r>
          </a:p>
        </p:txBody>
      </p:sp>
    </p:spTree>
    <p:extLst>
      <p:ext uri="{BB962C8B-B14F-4D97-AF65-F5344CB8AC3E}">
        <p14:creationId xmlns:p14="http://schemas.microsoft.com/office/powerpoint/2010/main" val="189778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 txBox="1">
            <a:spLocks noGrp="1"/>
          </p:cNvSpPr>
          <p:nvPr>
            <p:ph type="title"/>
          </p:nvPr>
        </p:nvSpPr>
        <p:spPr>
          <a:xfrm>
            <a:off x="1295402" y="1341678"/>
            <a:ext cx="960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b="1" dirty="0">
                <a:latin typeface="+mj-lt"/>
              </a:rPr>
              <a:t>Prijave studijskih programa </a:t>
            </a:r>
            <a:r>
              <a:rPr lang="hr-HR" sz="2800" dirty="0">
                <a:latin typeface="+mj-lt"/>
              </a:rPr>
              <a:t>(prvi rok)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843709" y="3167158"/>
            <a:ext cx="86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Od </a:t>
            </a:r>
            <a:r>
              <a:rPr lang="hr-HR" sz="3200" b="1" dirty="0">
                <a:latin typeface="+mj-lt"/>
              </a:rPr>
              <a:t>1. veljače </a:t>
            </a:r>
            <a:r>
              <a:rPr lang="hr-HR" sz="3200" dirty="0">
                <a:latin typeface="+mj-lt"/>
              </a:rPr>
              <a:t>2026. do </a:t>
            </a:r>
            <a:r>
              <a:rPr lang="hr-HR" sz="3200" b="1" dirty="0">
                <a:latin typeface="+mj-lt"/>
              </a:rPr>
              <a:t>15. srpnja </a:t>
            </a:r>
            <a:r>
              <a:rPr lang="hr-HR" sz="3200" dirty="0">
                <a:latin typeface="+mj-lt"/>
              </a:rPr>
              <a:t>2026.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184047" y="57420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www.studiji.hr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683656" y="4818745"/>
            <a:ext cx="693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najviše deset studijskih programa osim kod </a:t>
            </a:r>
            <a:r>
              <a:rPr lang="hr-HR" dirty="0" err="1"/>
              <a:t>dvopredmetnih</a:t>
            </a:r>
            <a:r>
              <a:rPr lang="hr-HR" dirty="0"/>
              <a:t> studija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n</a:t>
            </a:r>
            <a:r>
              <a:rPr lang="hr-HR" altLang="sr-Latn-RS" dirty="0"/>
              <a:t>a najviše mjesto liste prioriteta (1. mjesto) postavlja se najpoželjniji studijski program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830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77E12-A055-C06A-DAB6-58079A96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potvrda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2416B39-C9E8-7AEC-26D9-A6F251059EC0}"/>
              </a:ext>
            </a:extLst>
          </p:cNvPr>
          <p:cNvSpPr txBox="1"/>
          <p:nvPr/>
        </p:nvSpPr>
        <p:spPr>
          <a:xfrm>
            <a:off x="4593077" y="3302540"/>
            <a:ext cx="30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17. srpnja 2026.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D7D74E9-CDDA-69EB-A6E2-61B662999CE4}"/>
              </a:ext>
            </a:extLst>
          </p:cNvPr>
          <p:cNvSpPr txBox="1"/>
          <p:nvPr/>
        </p:nvSpPr>
        <p:spPr>
          <a:xfrm>
            <a:off x="1556426" y="5048655"/>
            <a:ext cx="40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Konačna objava rezultata: 15. srpnja 2026.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44E3018-09D3-8AA8-3040-D19C5F349E95}"/>
              </a:ext>
            </a:extLst>
          </p:cNvPr>
          <p:cNvSpPr txBox="1"/>
          <p:nvPr/>
        </p:nvSpPr>
        <p:spPr>
          <a:xfrm>
            <a:off x="1459149" y="4348265"/>
            <a:ext cx="927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Poželjno je Potvrdu kopirati i ovjeriti kod javnog bilježnika. Duplikate ne izdaje Škola već NCVVO.</a:t>
            </a:r>
          </a:p>
        </p:txBody>
      </p:sp>
    </p:spTree>
    <p:extLst>
      <p:ext uri="{BB962C8B-B14F-4D97-AF65-F5344CB8AC3E}">
        <p14:creationId xmlns:p14="http://schemas.microsoft.com/office/powerpoint/2010/main" val="248682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Pravo na prilagodbu imaju učenici:</a:t>
            </a:r>
            <a:br>
              <a:rPr lang="hr-HR" dirty="0"/>
            </a:br>
            <a:r>
              <a:rPr lang="hr-HR" sz="1800" dirty="0"/>
              <a:t>(Čl. 21.)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938991" y="2452086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>
                <a:latin typeface="+mj-lt"/>
              </a:rPr>
              <a:t>Koji imaju rješenje o primjerenome programu obrazovanja </a:t>
            </a:r>
            <a:r>
              <a:rPr lang="hr-HR" sz="2000" dirty="0">
                <a:latin typeface="+mj-lt"/>
              </a:rPr>
              <a:t>(s </a:t>
            </a:r>
            <a:r>
              <a:rPr lang="hr-HR" sz="2000" dirty="0"/>
              <a:t>teškoćama u razvoju; s teškoćama učenja, poremećajima u ponašanju i emocionalnim problemima; s teškoćama uvjetovanim kulturalnim i jezičnim čimbenicima)</a:t>
            </a:r>
            <a:endParaRPr lang="hr-HR" sz="2000" b="1" dirty="0">
              <a:latin typeface="+mj-lt"/>
            </a:endParaRPr>
          </a:p>
          <a:p>
            <a:endParaRPr lang="hr-HR" sz="2400" b="1" dirty="0"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hr-HR" sz="2400" b="1" dirty="0">
                <a:latin typeface="+mj-lt"/>
              </a:rPr>
              <a:t>Kod kojih su zdravstvene teškoće nastupile neposredno prije provedbe ispita </a:t>
            </a:r>
            <a:r>
              <a:rPr lang="hr-HR" sz="2000" dirty="0">
                <a:latin typeface="+mj-lt"/>
              </a:rPr>
              <a:t>(npr. ozljeda dijela tijela ili drugo narušeno zdravstveno stanje uzrokovano nepredvidivim događajima)</a:t>
            </a:r>
          </a:p>
          <a:p>
            <a:pPr marL="457200" indent="-457200">
              <a:buFont typeface="+mj-lt"/>
              <a:buAutoNum type="arabicPeriod" startAt="2"/>
            </a:pPr>
            <a:endParaRPr lang="hr-HR" sz="2400" b="1" dirty="0"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hr-HR" sz="2400" b="1" dirty="0">
                <a:latin typeface="+mj-lt"/>
              </a:rPr>
              <a:t>S teškoćama uvjetovanih kulturalnih i jezičnim čimbenicima</a:t>
            </a:r>
          </a:p>
        </p:txBody>
      </p:sp>
    </p:spTree>
    <p:extLst>
      <p:ext uri="{BB962C8B-B14F-4D97-AF65-F5344CB8AC3E}">
        <p14:creationId xmlns:p14="http://schemas.microsoft.com/office/powerpoint/2010/main" val="37885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772885" y="408992"/>
            <a:ext cx="8458200" cy="807368"/>
          </a:xfrm>
        </p:spPr>
        <p:txBody>
          <a:bodyPr>
            <a:normAutofit/>
          </a:bodyPr>
          <a:lstStyle/>
          <a:p>
            <a:r>
              <a:rPr lang="hr-HR" sz="3200" b="1" dirty="0"/>
              <a:t>Oblici podrške:</a:t>
            </a:r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3601931" y="4154081"/>
            <a:ext cx="5280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2400" dirty="0">
                <a:latin typeface="+mj-lt"/>
              </a:rPr>
              <a:t>Prilagodba se nigdje na potvrdi ne vidi !!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7EA96105-F2AD-110F-D6D9-FC82B8D77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E5746152-BB20-4FAD-1BA9-9DB7767362C7}"/>
              </a:ext>
            </a:extLst>
          </p:cNvPr>
          <p:cNvSpPr txBox="1">
            <a:spLocks/>
          </p:cNvSpPr>
          <p:nvPr/>
        </p:nvSpPr>
        <p:spPr>
          <a:xfrm>
            <a:off x="2883331" y="1648700"/>
            <a:ext cx="6624736" cy="214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grafička prilagodba ispita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(format papira, podebljane ključne riječi, brajica)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prilagodba načina polaganja ispita 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(produljeno vrijeme, osobni pomagač, računalo, izuzeće, izdvojeni prostor, ponavljanje zvučnog zapisa upotreba posebnih pomagala)</a:t>
            </a:r>
          </a:p>
        </p:txBody>
      </p:sp>
    </p:spTree>
    <p:extLst>
      <p:ext uri="{BB962C8B-B14F-4D97-AF65-F5344CB8AC3E}">
        <p14:creationId xmlns:p14="http://schemas.microsoft.com/office/powerpoint/2010/main" val="16039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0B8E0F-DE1E-5FF8-4159-350632E5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Propisi i dokumenti - prilagodba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47EE4E5-2423-DA27-FA9E-7CAE1593C38D}"/>
              </a:ext>
            </a:extLst>
          </p:cNvPr>
          <p:cNvSpPr txBox="1"/>
          <p:nvPr/>
        </p:nvSpPr>
        <p:spPr>
          <a:xfrm>
            <a:off x="2063883" y="2655651"/>
            <a:ext cx="8404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Pravilnik o polaganju državne mature</a:t>
            </a:r>
            <a:endParaRPr lang="hr-HR" sz="2000" b="1" dirty="0">
              <a:solidFill>
                <a:srgbClr val="0070C0"/>
              </a:solidFill>
            </a:endParaRPr>
          </a:p>
          <a:p>
            <a:endParaRPr lang="hr-HR" sz="2000" b="1" dirty="0">
              <a:solidFill>
                <a:srgbClr val="0070C0"/>
              </a:solidFill>
            </a:endParaRPr>
          </a:p>
          <a:p>
            <a:r>
              <a:rPr lang="hr-HR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Pravilnik o</a:t>
            </a:r>
            <a:r>
              <a:rPr lang="hr-HR" sz="2000" b="1" dirty="0">
                <a:solidFill>
                  <a:srgbClr val="CF9C5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osnovnoškolskom i srednjoškolskom odgoju i obrazovanju učenika s teškoćama u razvoju</a:t>
            </a:r>
            <a:endParaRPr lang="hr-HR" sz="2000" b="1" dirty="0">
              <a:solidFill>
                <a:srgbClr val="0070C0"/>
              </a:solidFill>
            </a:endParaRPr>
          </a:p>
          <a:p>
            <a:endParaRPr lang="hr-HR" sz="2000" b="1" dirty="0">
              <a:solidFill>
                <a:srgbClr val="0070C0"/>
              </a:solidFill>
            </a:endParaRPr>
          </a:p>
          <a:p>
            <a:r>
              <a:rPr lang="hr-HR" sz="20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Procedura ostvarivanja prava na prilagodbu ispitne tehnologije na </a:t>
            </a:r>
            <a:r>
              <a:rPr lang="hr-HR" sz="2000" b="1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isptitma</a:t>
            </a:r>
            <a:r>
              <a:rPr lang="hr-HR" sz="20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državne mature u školskoj godini 2025./2026.</a:t>
            </a:r>
            <a:endParaRPr lang="hr-HR" sz="2000" b="1" dirty="0">
              <a:solidFill>
                <a:srgbClr val="0070C0"/>
              </a:solidFill>
            </a:endParaRPr>
          </a:p>
          <a:p>
            <a:endParaRPr lang="hr-HR" sz="2000" b="1" dirty="0">
              <a:solidFill>
                <a:srgbClr val="0070C0"/>
              </a:solidFill>
            </a:endParaRPr>
          </a:p>
          <a:p>
            <a:r>
              <a:rPr lang="hr-HR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Priručnik za prilagodbu ispitne tehnologije prilikom polaganja ispita državne mature</a:t>
            </a:r>
            <a:endParaRPr lang="hr-HR" sz="2000" b="1" dirty="0">
              <a:solidFill>
                <a:srgbClr val="0070C0"/>
              </a:solidFill>
            </a:endParaRPr>
          </a:p>
          <a:p>
            <a:endParaRPr lang="hr-HR" sz="2000" b="1" dirty="0">
              <a:solidFill>
                <a:srgbClr val="0070C0"/>
              </a:solidFill>
            </a:endParaRPr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25702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44955-E43B-1505-79B7-64879699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881189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dirty="0">
                <a:latin typeface="+mj-lt"/>
              </a:rPr>
              <a:t>Postupak podnošenja Zahtjeva za prilagodbom ispitne tehnologije: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C86004B-456A-0BFA-F84E-1DC9318B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404" y="2901458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hr-HR" altLang="sr-Latn-RS" sz="2400" dirty="0">
                <a:latin typeface="+mj-lt"/>
              </a:rPr>
              <a:t>učenik se treba javiti IK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hr-HR" altLang="sr-Latn-RS" sz="2400" dirty="0">
                <a:latin typeface="+mj-lt"/>
              </a:rPr>
              <a:t>prijaviti ispite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hr-HR" altLang="sr-Latn-RS" sz="2400" dirty="0">
                <a:latin typeface="+mj-lt"/>
              </a:rPr>
              <a:t>IK ga informira (i roditelje/skrbnike) koju dokumentaciju treba dostaviti, koje obrasce popuniti i u kojem roku (do </a:t>
            </a:r>
            <a:r>
              <a:rPr lang="hr-HR" altLang="sr-Latn-RS" sz="2400" dirty="0">
                <a:solidFill>
                  <a:srgbClr val="FF3300"/>
                </a:solidFill>
                <a:latin typeface="+mj-lt"/>
              </a:rPr>
              <a:t>15.2.2026.</a:t>
            </a:r>
            <a:r>
              <a:rPr lang="hr-HR" altLang="sr-Latn-RS" sz="2400" dirty="0">
                <a:latin typeface="+mj-lt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hr-HR" altLang="sr-Latn-RS" sz="2400" dirty="0">
                <a:latin typeface="+mj-lt"/>
              </a:rPr>
              <a:t>IK kompletira Zahtjev, saziva ŠIP i najkasnije do   21. veljače 2026. šalje u NCVVO</a:t>
            </a:r>
          </a:p>
        </p:txBody>
      </p:sp>
    </p:spTree>
    <p:extLst>
      <p:ext uri="{BB962C8B-B14F-4D97-AF65-F5344CB8AC3E}">
        <p14:creationId xmlns:p14="http://schemas.microsoft.com/office/powerpoint/2010/main" val="23938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4497" y="980728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+mj-lt"/>
              </a:rPr>
              <a:t>UVJET PRISTUPANJA DRŽAVNOJ MATURI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38142" y="2026637"/>
            <a:ext cx="1012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+mj-lt"/>
              </a:rPr>
              <a:t>je uspješno završen razred na kraju nastavne godine!</a:t>
            </a:r>
          </a:p>
          <a:p>
            <a:r>
              <a:rPr lang="hr-HR" sz="1600" b="1" dirty="0">
                <a:latin typeface="+mj-lt"/>
              </a:rPr>
              <a:t>(22. svibnja 2026.)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50" y="3502135"/>
            <a:ext cx="5023355" cy="281157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338142" y="5108298"/>
            <a:ext cx="364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2000" dirty="0"/>
              <a:t>Učenici upućeni na dopunski rad mogu izaći tek na drugi rok!</a:t>
            </a:r>
          </a:p>
        </p:txBody>
      </p:sp>
    </p:spTree>
    <p:extLst>
      <p:ext uri="{BB962C8B-B14F-4D97-AF65-F5344CB8AC3E}">
        <p14:creationId xmlns:p14="http://schemas.microsoft.com/office/powerpoint/2010/main" val="41232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 </a:t>
            </a:r>
            <a:r>
              <a:rPr lang="hr-HR" b="1" dirty="0"/>
              <a:t>15. veljače </a:t>
            </a:r>
            <a:r>
              <a:rPr lang="hr-HR" dirty="0"/>
              <a:t>2026.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721428" y="2714172"/>
            <a:ext cx="6749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ući u sustav radi provjere korisničkih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odabrati ispite državne mature i razine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potvrditi opće podatke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potvrditi ocjene od 1. do 3. razreda</a:t>
            </a:r>
          </a:p>
        </p:txBody>
      </p:sp>
    </p:spTree>
    <p:extLst>
      <p:ext uri="{BB962C8B-B14F-4D97-AF65-F5344CB8AC3E}">
        <p14:creationId xmlns:p14="http://schemas.microsoft.com/office/powerpoint/2010/main" val="276623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/>
              <a:t>do 1. svibnja 2026.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3811" y="982131"/>
            <a:ext cx="3829732" cy="2196498"/>
          </a:xfrm>
        </p:spPr>
        <p:txBody>
          <a:bodyPr>
            <a:noAutofit/>
          </a:bodyPr>
          <a:lstStyle/>
          <a:p>
            <a:pPr algn="ctr" eaLnBrk="1" hangingPunct="1"/>
            <a:r>
              <a:rPr lang="sr-Latn-RS" altLang="sr-Latn-RS" sz="3200" b="1" dirty="0"/>
              <a:t>Naknadna prijava, </a:t>
            </a:r>
            <a:r>
              <a:rPr lang="sr-Latn-RS" altLang="sr-Latn-RS" sz="3200" b="1" dirty="0" err="1"/>
              <a:t>promjena</a:t>
            </a:r>
            <a:r>
              <a:rPr lang="sr-Latn-RS" altLang="sr-Latn-RS" sz="3200" b="1" dirty="0"/>
              <a:t> </a:t>
            </a:r>
            <a:r>
              <a:rPr lang="sr-Latn-RS" altLang="sr-Latn-RS" sz="3200" dirty="0"/>
              <a:t>prijavljenih ispita u prvome roku </a:t>
            </a:r>
            <a:br>
              <a:rPr lang="sr-Latn-RS" altLang="sr-Latn-RS" sz="3200" dirty="0"/>
            </a:br>
            <a:endParaRPr lang="sr-Latn-RS" altLang="sr-Latn-RS" sz="3200" dirty="0"/>
          </a:p>
        </p:txBody>
      </p:sp>
      <p:sp>
        <p:nvSpPr>
          <p:cNvPr id="6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1368802" y="3428998"/>
            <a:ext cx="3902303" cy="1845735"/>
          </a:xfrm>
        </p:spPr>
        <p:txBody>
          <a:bodyPr>
            <a:noAutofit/>
          </a:bodyPr>
          <a:lstStyle/>
          <a:p>
            <a:pPr algn="ctr"/>
            <a:r>
              <a:rPr lang="hr-HR" altLang="sr-Latn-RS" sz="3200" b="1" dirty="0"/>
              <a:t>Odjava</a:t>
            </a:r>
            <a:r>
              <a:rPr lang="hr-HR" altLang="sr-Latn-RS" sz="3200" dirty="0"/>
              <a:t> prijavljenih ispita u prvome roku</a:t>
            </a:r>
            <a:br>
              <a:rPr lang="hr-HR" altLang="sr-Latn-RS" sz="3200" dirty="0"/>
            </a:br>
            <a:r>
              <a:rPr lang="hr-HR" altLang="sr-Latn-RS" sz="1800" dirty="0"/>
              <a:t>(ili plaćanje)</a:t>
            </a:r>
            <a:endParaRPr lang="hr-HR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E93742-8437-B274-0CFC-28BE8598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89" y="79037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373190" y="1329265"/>
            <a:ext cx="9601196" cy="2241249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/>
              <a:t>sadržaj ispita prema razinama propisuje se </a:t>
            </a:r>
            <a:r>
              <a:rPr lang="hr-HR" altLang="sr-Latn-RS" sz="32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ispitnim katalozima</a:t>
            </a:r>
            <a:endParaRPr lang="hr-HR" altLang="sr-Latn-RS" sz="3200" b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hr-HR" altLang="sr-Latn-RS" sz="3200" dirty="0"/>
          </a:p>
        </p:txBody>
      </p:sp>
      <p:sp>
        <p:nvSpPr>
          <p:cNvPr id="21507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53EE9-6A8A-405A-8FDA-C42C6195000B}" type="slidenum">
              <a:rPr lang="hr-HR" altLang="sr-Latn-RS" sz="1200">
                <a:solidFill>
                  <a:srgbClr val="FEFEF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r-HR" altLang="sr-Latn-RS" sz="1200">
              <a:solidFill>
                <a:srgbClr val="FEFEFE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kstniOkvir 1"/>
          <p:cNvSpPr txBox="1">
            <a:spLocks noChangeArrowheads="1"/>
          </p:cNvSpPr>
          <p:nvPr/>
        </p:nvSpPr>
        <p:spPr bwMode="auto">
          <a:xfrm>
            <a:off x="1373190" y="3861268"/>
            <a:ext cx="941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r-HR" altLang="sr-Latn-RS" sz="3200" dirty="0">
                <a:latin typeface="+mj-lt"/>
              </a:rPr>
              <a:t>doći na vrijeme na ispit (8:30) i s dozvoljenim priborom!</a:t>
            </a:r>
          </a:p>
        </p:txBody>
      </p:sp>
    </p:spTree>
    <p:extLst>
      <p:ext uri="{BB962C8B-B14F-4D97-AF65-F5344CB8AC3E}">
        <p14:creationId xmlns:p14="http://schemas.microsoft.com/office/powerpoint/2010/main" val="168206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Stres ili ispit zrelosti?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33F500F-9845-7F90-1484-69B3BC75A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300" y="3106738"/>
            <a:ext cx="2057400" cy="2219325"/>
          </a:xfrm>
        </p:spPr>
      </p:pic>
    </p:spTree>
    <p:extLst>
      <p:ext uri="{BB962C8B-B14F-4D97-AF65-F5344CB8AC3E}">
        <p14:creationId xmlns:p14="http://schemas.microsoft.com/office/powerpoint/2010/main" val="31569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0" name="Picture 4403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4051" name="Straight Connector 4404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52" name="Picture 44043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4034" name="Naslov 1"/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sr-Latn-RS" sz="3800" dirty="0" err="1"/>
              <a:t>Pragovi</a:t>
            </a:r>
            <a:r>
              <a:rPr lang="en-US" altLang="sr-Latn-RS" sz="3800" dirty="0"/>
              <a:t> </a:t>
            </a:r>
            <a:r>
              <a:rPr lang="en-US" altLang="sr-Latn-RS" sz="3800" dirty="0" err="1"/>
              <a:t>prolaznosti</a:t>
            </a:r>
            <a:endParaRPr lang="en-US" altLang="sr-Latn-RS" sz="3800" dirty="0"/>
          </a:p>
        </p:txBody>
      </p:sp>
      <p:sp>
        <p:nvSpPr>
          <p:cNvPr id="44053" name="Rectangle 44045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054" name="Straight Connector 44047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5" name="Rezervirano mjesto broja slajda 2"/>
          <p:cNvSpPr>
            <a:spLocks noGrp="1"/>
          </p:cNvSpPr>
          <p:nvPr>
            <p:ph type="sldNum" sz="quarter" idx="12"/>
          </p:nvPr>
        </p:nvSpPr>
        <p:spPr bwMode="auto">
          <a:xfrm>
            <a:off x="10351008" y="5971032"/>
            <a:ext cx="551167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76D5426E-0193-474B-A0EA-60FF3D4A2B57}" type="slidenum">
              <a:rPr lang="en-US" altLang="sr-Latn-RS" smtClean="0">
                <a:latin typeface="+mn-lt"/>
              </a:rPr>
              <a:pPr defTabSz="914400">
                <a:spcAft>
                  <a:spcPts val="600"/>
                </a:spcAft>
              </a:pPr>
              <a:t>20</a:t>
            </a:fld>
            <a:endParaRPr lang="en-US" altLang="sr-Latn-RS">
              <a:latin typeface="+mn-lt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34473"/>
              </p:ext>
            </p:extLst>
          </p:nvPr>
        </p:nvGraphicFramePr>
        <p:xfrm>
          <a:off x="1531697" y="1890627"/>
          <a:ext cx="5554023" cy="289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535">
                  <a:extLst>
                    <a:ext uri="{9D8B030D-6E8A-4147-A177-3AD203B41FA5}">
                      <a16:colId xmlns:a16="http://schemas.microsoft.com/office/drawing/2014/main" val="101698427"/>
                    </a:ext>
                  </a:extLst>
                </a:gridCol>
                <a:gridCol w="1017372">
                  <a:extLst>
                    <a:ext uri="{9D8B030D-6E8A-4147-A177-3AD203B41FA5}">
                      <a16:colId xmlns:a16="http://schemas.microsoft.com/office/drawing/2014/main" val="1602861539"/>
                    </a:ext>
                  </a:extLst>
                </a:gridCol>
                <a:gridCol w="1017372">
                  <a:extLst>
                    <a:ext uri="{9D8B030D-6E8A-4147-A177-3AD203B41FA5}">
                      <a16:colId xmlns:a16="http://schemas.microsoft.com/office/drawing/2014/main" val="1676241156"/>
                    </a:ext>
                  </a:extLst>
                </a:gridCol>
                <a:gridCol w="1017372">
                  <a:extLst>
                    <a:ext uri="{9D8B030D-6E8A-4147-A177-3AD203B41FA5}">
                      <a16:colId xmlns:a16="http://schemas.microsoft.com/office/drawing/2014/main" val="689154220"/>
                    </a:ext>
                  </a:extLst>
                </a:gridCol>
                <a:gridCol w="1017372">
                  <a:extLst>
                    <a:ext uri="{9D8B030D-6E8A-4147-A177-3AD203B41FA5}">
                      <a16:colId xmlns:a16="http://schemas.microsoft.com/office/drawing/2014/main" val="305156225"/>
                    </a:ext>
                  </a:extLst>
                </a:gridCol>
              </a:tblGrid>
              <a:tr h="482348">
                <a:tc rowSpan="2"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Predmet</a:t>
                      </a:r>
                    </a:p>
                  </a:txBody>
                  <a:tcPr marL="109602" marR="109602" marT="54808" marB="548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Ocjena</a:t>
                      </a:r>
                    </a:p>
                  </a:txBody>
                  <a:tcPr marL="109602" marR="109602" marT="54808" marB="548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721988"/>
                  </a:ext>
                </a:extLst>
              </a:tr>
              <a:tr h="482348">
                <a:tc v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/>
                        <a:t>2</a:t>
                      </a:r>
                    </a:p>
                  </a:txBody>
                  <a:tcPr marL="109602" marR="109602" marT="54808" marB="548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/>
                        <a:t>3</a:t>
                      </a:r>
                    </a:p>
                  </a:txBody>
                  <a:tcPr marL="109602" marR="109602" marT="54808" marB="548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/>
                        <a:t>4</a:t>
                      </a:r>
                    </a:p>
                  </a:txBody>
                  <a:tcPr marL="109602" marR="109602" marT="54808" marB="548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/>
                        <a:t>5</a:t>
                      </a:r>
                    </a:p>
                  </a:txBody>
                  <a:tcPr marL="109602" marR="109602" marT="54808" marB="548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56915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HJ</a:t>
                      </a:r>
                    </a:p>
                  </a:txBody>
                  <a:tcPr marL="109602" marR="109602" marT="54808" marB="548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marL="109602" marR="109602" marT="54808" marB="548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</a:t>
                      </a:r>
                    </a:p>
                  </a:txBody>
                  <a:tcPr marL="109602" marR="109602" marT="54808" marB="548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70</a:t>
                      </a:r>
                    </a:p>
                  </a:txBody>
                  <a:tcPr marL="109602" marR="109602" marT="54808" marB="548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85</a:t>
                      </a:r>
                    </a:p>
                  </a:txBody>
                  <a:tcPr marL="109602" marR="109602" marT="54808" marB="548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987922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EJ</a:t>
                      </a:r>
                      <a:r>
                        <a:rPr lang="hr-HR" sz="2200" baseline="0" dirty="0"/>
                        <a:t> </a:t>
                      </a:r>
                      <a:r>
                        <a:rPr lang="hr-HR" sz="1800" baseline="0" dirty="0"/>
                        <a:t>(A,B)</a:t>
                      </a:r>
                      <a:endParaRPr lang="hr-HR" sz="1800" dirty="0"/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70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85</a:t>
                      </a:r>
                    </a:p>
                  </a:txBody>
                  <a:tcPr marL="109602" marR="109602" marT="54808" marB="54808" anchor="ctr"/>
                </a:tc>
                <a:extLst>
                  <a:ext uri="{0D108BD9-81ED-4DB2-BD59-A6C34878D82A}">
                    <a16:rowId xmlns:a16="http://schemas.microsoft.com/office/drawing/2014/main" val="2649193209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M </a:t>
                      </a:r>
                      <a:r>
                        <a:rPr lang="hr-HR" sz="1800" dirty="0"/>
                        <a:t>(B)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70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85</a:t>
                      </a:r>
                    </a:p>
                  </a:txBody>
                  <a:tcPr marL="109602" marR="109602" marT="54808" marB="54808" anchor="ctr"/>
                </a:tc>
                <a:extLst>
                  <a:ext uri="{0D108BD9-81ED-4DB2-BD59-A6C34878D82A}">
                    <a16:rowId xmlns:a16="http://schemas.microsoft.com/office/drawing/2014/main" val="3317962736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algn="ctr"/>
                      <a:r>
                        <a:rPr lang="hr-HR" sz="2200"/>
                        <a:t>LU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70</a:t>
                      </a:r>
                    </a:p>
                  </a:txBody>
                  <a:tcPr marL="109602" marR="109602" marT="54808" marB="548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85</a:t>
                      </a:r>
                    </a:p>
                  </a:txBody>
                  <a:tcPr marL="109602" marR="109602" marT="54808" marB="54808" anchor="ctr"/>
                </a:tc>
                <a:extLst>
                  <a:ext uri="{0D108BD9-81ED-4DB2-BD59-A6C34878D82A}">
                    <a16:rowId xmlns:a16="http://schemas.microsoft.com/office/drawing/2014/main" val="99816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4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50EA2-7C0B-6A70-D8CF-13F15803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Hrvatski jezik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EA5039-8DC2-930B-47E7-E69B08F4A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08F99749-B4FB-EE67-C7F7-1824C850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138" y="982663"/>
            <a:ext cx="5470525" cy="4892675"/>
          </a:xfrm>
        </p:spPr>
        <p:txBody>
          <a:bodyPr>
            <a:normAutofit/>
          </a:bodyPr>
          <a:lstStyle/>
          <a:p>
            <a:r>
              <a:rPr lang="hr-HR" sz="2400" dirty="0"/>
              <a:t>Ispit nije moguće položiti ako se ne pristupi provedbi svim trima cjelinama</a:t>
            </a:r>
          </a:p>
          <a:p>
            <a:pPr marL="0" indent="0">
              <a:buNone/>
            </a:pPr>
            <a:r>
              <a:rPr lang="hr-HR" sz="2400" dirty="0"/>
              <a:t>	1. Test</a:t>
            </a:r>
          </a:p>
          <a:p>
            <a:pPr marL="0" indent="0">
              <a:buNone/>
            </a:pPr>
            <a:r>
              <a:rPr lang="hr-HR" sz="2400" dirty="0"/>
              <a:t>	2. Sažetak</a:t>
            </a:r>
          </a:p>
          <a:p>
            <a:pPr marL="0" indent="0">
              <a:buNone/>
            </a:pPr>
            <a:r>
              <a:rPr lang="hr-HR" sz="2400" dirty="0"/>
              <a:t>	3. Esej</a:t>
            </a:r>
          </a:p>
          <a:p>
            <a:r>
              <a:rPr lang="hr-HR" sz="2400" dirty="0"/>
              <a:t>Obvezno je položiti oba dijela; svaki dio ima svoj prag prolaznosti</a:t>
            </a: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3F506292-1082-540F-66FD-BE71103660A7}"/>
              </a:ext>
            </a:extLst>
          </p:cNvPr>
          <p:cNvSpPr/>
          <p:nvPr/>
        </p:nvSpPr>
        <p:spPr>
          <a:xfrm>
            <a:off x="7219512" y="2756169"/>
            <a:ext cx="163782" cy="8819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3AD3384-A580-32A8-2B3D-55D7564834D8}"/>
              </a:ext>
            </a:extLst>
          </p:cNvPr>
          <p:cNvSpPr txBox="1"/>
          <p:nvPr/>
        </p:nvSpPr>
        <p:spPr>
          <a:xfrm>
            <a:off x="7603862" y="2997917"/>
            <a:ext cx="83722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dio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7A515DA-EA7A-8D85-B600-5E90BCA7BCD2}"/>
              </a:ext>
            </a:extLst>
          </p:cNvPr>
          <p:cNvSpPr txBox="1"/>
          <p:nvPr/>
        </p:nvSpPr>
        <p:spPr>
          <a:xfrm>
            <a:off x="7603862" y="3824837"/>
            <a:ext cx="83722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dio</a:t>
            </a:r>
          </a:p>
        </p:txBody>
      </p:sp>
    </p:spTree>
    <p:extLst>
      <p:ext uri="{BB962C8B-B14F-4D97-AF65-F5344CB8AC3E}">
        <p14:creationId xmlns:p14="http://schemas.microsoft.com/office/powerpoint/2010/main" val="259324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5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A56284DA-0CA2-B6B1-9779-39DFB029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42" y="916116"/>
            <a:ext cx="9665404" cy="45910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8CE778CA-6DA3-AD9A-069F-D28B3184834B}"/>
              </a:ext>
            </a:extLst>
          </p:cNvPr>
          <p:cNvSpPr/>
          <p:nvPr/>
        </p:nvSpPr>
        <p:spPr>
          <a:xfrm>
            <a:off x="1420238" y="5165387"/>
            <a:ext cx="6410528" cy="3417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6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adržaja 1"/>
          <p:cNvSpPr>
            <a:spLocks noGrp="1"/>
          </p:cNvSpPr>
          <p:nvPr>
            <p:ph idx="1"/>
          </p:nvPr>
        </p:nvSpPr>
        <p:spPr>
          <a:xfrm>
            <a:off x="1981200" y="2624137"/>
            <a:ext cx="8229600" cy="2862263"/>
          </a:xfrm>
        </p:spPr>
        <p:txBody>
          <a:bodyPr>
            <a:normAutofit/>
          </a:bodyPr>
          <a:lstStyle/>
          <a:p>
            <a:r>
              <a:rPr lang="hr-HR" altLang="sr-Latn-RS" b="1" dirty="0"/>
              <a:t>Državna i međunarodna natjecanja</a:t>
            </a:r>
          </a:p>
          <a:p>
            <a:r>
              <a:rPr lang="hr-HR" altLang="sr-Latn-RS" b="1" dirty="0"/>
              <a:t>Kategorija sportaša </a:t>
            </a:r>
            <a:r>
              <a:rPr lang="hr-HR" altLang="sr-Latn-RS" dirty="0"/>
              <a:t>(učenici koji temeljem posebnih postignuća ostvaruju pravo na izravan upis na određeni studijski program, dužni su položiti sve </a:t>
            </a:r>
            <a:r>
              <a:rPr lang="hr-HR" altLang="sr-Latn-RS" dirty="0">
                <a:solidFill>
                  <a:srgbClr val="000000"/>
                </a:solidFill>
              </a:rPr>
              <a:t>ispite koji su obvezan uvjet za upis na taj studijski program, osim ako visoko učilište ne odredi drugačije)</a:t>
            </a:r>
            <a:endParaRPr lang="hr-HR" altLang="sr-Latn-R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/>
              <a:t>Vrjednovanje posebnih postignuća</a:t>
            </a:r>
          </a:p>
        </p:txBody>
      </p:sp>
      <p:sp>
        <p:nvSpPr>
          <p:cNvPr id="54276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379A2-C063-4562-9036-D0344F44790E}" type="slidenum">
              <a:rPr lang="hr-HR" altLang="sr-Latn-RS" sz="1200">
                <a:solidFill>
                  <a:srgbClr val="FEFEF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hr-HR" altLang="sr-Latn-RS" sz="1200">
              <a:solidFill>
                <a:srgbClr val="FEFEFE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kstniOkvir 1"/>
          <p:cNvSpPr txBox="1">
            <a:spLocks noChangeArrowheads="1"/>
          </p:cNvSpPr>
          <p:nvPr/>
        </p:nvSpPr>
        <p:spPr bwMode="auto">
          <a:xfrm>
            <a:off x="2286001" y="5486400"/>
            <a:ext cx="672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+mn-lt"/>
              </a:rPr>
              <a:t>Treba biti vidljivo do kraja lipnja, nakon toga kontaktirati SPU</a:t>
            </a:r>
          </a:p>
        </p:txBody>
      </p:sp>
    </p:spTree>
    <p:extLst>
      <p:ext uri="{BB962C8B-B14F-4D97-AF65-F5344CB8AC3E}">
        <p14:creationId xmlns:p14="http://schemas.microsoft.com/office/powerpoint/2010/main" val="408436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5" name="Rectangle 45064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7" name="Rectangle 45066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9" name="Rectangle 45068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>
                <a:solidFill>
                  <a:srgbClr val="FFFFFF"/>
                </a:solidFill>
              </a:rPr>
              <a:t>Prigovori</a:t>
            </a:r>
          </a:p>
        </p:txBody>
      </p:sp>
      <p:sp>
        <p:nvSpPr>
          <p:cNvPr id="45071" name="Rectangle 45070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b="1" dirty="0">
                <a:solidFill>
                  <a:srgbClr val="212121"/>
                </a:solidFill>
              </a:rPr>
              <a:t>Pisani prigovor </a:t>
            </a:r>
            <a:r>
              <a:rPr lang="hr-HR" altLang="sr-Latn-RS" dirty="0">
                <a:solidFill>
                  <a:srgbClr val="212121"/>
                </a:solidFill>
              </a:rPr>
              <a:t>učenik podnosi </a:t>
            </a:r>
            <a:r>
              <a:rPr lang="hr-HR" altLang="sr-Latn-RS" b="1" dirty="0">
                <a:solidFill>
                  <a:srgbClr val="212121"/>
                </a:solidFill>
              </a:rPr>
              <a:t>ŠIP</a:t>
            </a:r>
            <a:r>
              <a:rPr lang="hr-HR" altLang="sr-Latn-RS" dirty="0">
                <a:solidFill>
                  <a:srgbClr val="212121"/>
                </a:solidFill>
              </a:rPr>
              <a:t> u roku od </a:t>
            </a:r>
            <a:r>
              <a:rPr lang="hr-HR" altLang="sr-Latn-RS" b="1" dirty="0">
                <a:solidFill>
                  <a:srgbClr val="212121"/>
                </a:solidFill>
              </a:rPr>
              <a:t>48 sati </a:t>
            </a:r>
            <a:r>
              <a:rPr lang="hr-HR" altLang="sr-Latn-RS" dirty="0">
                <a:solidFill>
                  <a:srgbClr val="212121"/>
                </a:solidFill>
              </a:rPr>
              <a:t>od pisanja ispita, odnosno  objave rezultata</a:t>
            </a:r>
          </a:p>
          <a:p>
            <a:pPr lvl="2" eaLnBrk="1" hangingPunct="1"/>
            <a:r>
              <a:rPr lang="hr-HR" altLang="sr-Latn-RS" sz="2000" dirty="0">
                <a:solidFill>
                  <a:srgbClr val="212121"/>
                </a:solidFill>
              </a:rPr>
              <a:t>nepravilnosti u provedbi ispita</a:t>
            </a:r>
          </a:p>
          <a:p>
            <a:pPr lvl="2" eaLnBrk="1" hangingPunct="1"/>
            <a:r>
              <a:rPr lang="hr-HR" altLang="sr-Latn-RS" sz="2000" dirty="0">
                <a:solidFill>
                  <a:srgbClr val="212121"/>
                </a:solidFill>
              </a:rPr>
              <a:t>postupci koji su nastali kršenjem pravila o provedbi ispita</a:t>
            </a:r>
          </a:p>
          <a:p>
            <a:pPr lvl="2" eaLnBrk="1" hangingPunct="1"/>
            <a:r>
              <a:rPr lang="hr-HR" altLang="sr-Latn-RS" sz="2000" dirty="0">
                <a:solidFill>
                  <a:srgbClr val="212121"/>
                </a:solidFill>
              </a:rPr>
              <a:t>ocjenu ispita</a:t>
            </a:r>
          </a:p>
        </p:txBody>
      </p:sp>
      <p:sp>
        <p:nvSpPr>
          <p:cNvPr id="45060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xfrm>
            <a:off x="10551868" y="5969000"/>
            <a:ext cx="542697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1B5C526-0B34-4F07-99E4-4C8A85D2BDC5}" type="slidenum">
              <a:rPr lang="hr-HR" altLang="sr-Latn-RS" sz="1300">
                <a:solidFill>
                  <a:srgbClr val="373737"/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24</a:t>
            </a:fld>
            <a:endParaRPr lang="hr-HR" altLang="sr-Latn-RS" sz="1300">
              <a:solidFill>
                <a:srgbClr val="37373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8AC86-CE46-CE6B-48A7-04E524F7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rok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62EE574-B9BD-83C6-7214-FB096C524C5A}"/>
              </a:ext>
            </a:extLst>
          </p:cNvPr>
          <p:cNvSpPr txBox="1"/>
          <p:nvPr/>
        </p:nvSpPr>
        <p:spPr>
          <a:xfrm>
            <a:off x="2412459" y="2947481"/>
            <a:ext cx="7538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nakon provedenih upisa ljetnog roka za studije na kojima je ostalo mjesta prijave će se otvarati pojedinačno za svaki studij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samostalno, preko stranice postani-student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prijave su do 20. do 30. srpnja 2026.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0952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4600" y="1447801"/>
            <a:ext cx="6777038" cy="3508375"/>
          </a:xfrm>
        </p:spPr>
        <p:txBody>
          <a:bodyPr/>
          <a:lstStyle/>
          <a:p>
            <a:pPr marL="69850" indent="0">
              <a:buNone/>
              <a:defRPr/>
            </a:pPr>
            <a:r>
              <a:rPr lang="hr-HR" dirty="0"/>
              <a:t> </a:t>
            </a:r>
            <a:r>
              <a:rPr lang="hr-HR" sz="3200" b="1" dirty="0"/>
              <a:t>Obavijesti</a:t>
            </a:r>
            <a:r>
              <a:rPr lang="hr-HR" b="1" dirty="0"/>
              <a:t>:</a:t>
            </a:r>
          </a:p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sz="2800" dirty="0"/>
              <a:t>u holu Škole</a:t>
            </a:r>
          </a:p>
          <a:p>
            <a:pPr>
              <a:defRPr/>
            </a:pPr>
            <a:r>
              <a:rPr lang="hr-HR" sz="2800" dirty="0"/>
              <a:t>na internetskim stranicama škole</a:t>
            </a:r>
          </a:p>
          <a:p>
            <a:pPr>
              <a:defRPr/>
            </a:pPr>
            <a:r>
              <a:rPr lang="hr-HR" sz="2800" dirty="0" err="1"/>
              <a:t>Teamsu</a:t>
            </a:r>
            <a:endParaRPr lang="hr-HR" sz="2800" dirty="0"/>
          </a:p>
          <a:p>
            <a:pPr>
              <a:defRPr/>
            </a:pPr>
            <a:r>
              <a:rPr lang="hr-HR" sz="2800" dirty="0"/>
              <a:t> </a:t>
            </a:r>
            <a:r>
              <a:rPr lang="hr-HR" sz="2800" dirty="0" err="1"/>
              <a:t>www.postani</a:t>
            </a:r>
            <a:r>
              <a:rPr lang="hr-HR" sz="2800" dirty="0"/>
              <a:t>-</a:t>
            </a:r>
            <a:r>
              <a:rPr lang="hr-HR" sz="2800" dirty="0" err="1"/>
              <a:t>student.hr</a:t>
            </a:r>
            <a:endParaRPr lang="hr-HR" sz="2800" dirty="0"/>
          </a:p>
        </p:txBody>
      </p:sp>
      <p:sp>
        <p:nvSpPr>
          <p:cNvPr id="57347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D0B0F4-56E4-4B50-A99F-D2D3B8B8B57D}" type="slidenum">
              <a:rPr lang="hr-HR" altLang="sr-Latn-RS" sz="1200">
                <a:solidFill>
                  <a:srgbClr val="FEFEF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hr-HR" altLang="sr-Latn-RS" sz="1200">
              <a:solidFill>
                <a:srgbClr val="FEFEF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6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534968" y="2801257"/>
            <a:ext cx="5829526" cy="344714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2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www.ncvvo.hr</a:t>
            </a:r>
            <a:endParaRPr lang="hr-HR" altLang="sr-Latn-RS" sz="3200" b="1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www.postani-student.hr</a:t>
            </a:r>
            <a:endParaRPr lang="hr-HR" altLang="sr-Latn-RS" sz="3200" b="1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www.studij.hr</a:t>
            </a:r>
            <a:endParaRPr lang="hr-HR" altLang="sr-Latn-RS" sz="32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www.mzom.hr</a:t>
            </a:r>
            <a:endParaRPr lang="hr-HR" altLang="sr-Latn-RS" sz="3200" dirty="0">
              <a:solidFill>
                <a:srgbClr val="0070C0"/>
              </a:solidFill>
            </a:endParaRPr>
          </a:p>
        </p:txBody>
      </p:sp>
      <p:sp>
        <p:nvSpPr>
          <p:cNvPr id="23555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C9CBAD-F021-4EAE-ABFF-447088C67E62}" type="slidenum">
              <a:rPr lang="hr-HR" altLang="sr-Latn-RS" sz="1200">
                <a:solidFill>
                  <a:srgbClr val="FEFEF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hr-HR" altLang="sr-Latn-RS" sz="1200">
              <a:solidFill>
                <a:srgbClr val="FEFEFE"/>
              </a:solidFill>
              <a:latin typeface="Arial" panose="020B060402020202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712686" y="1117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Službene stranice</a:t>
            </a:r>
          </a:p>
        </p:txBody>
      </p:sp>
    </p:spTree>
    <p:extLst>
      <p:ext uri="{BB962C8B-B14F-4D97-AF65-F5344CB8AC3E}">
        <p14:creationId xmlns:p14="http://schemas.microsoft.com/office/powerpoint/2010/main" val="53464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24922" y="134457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Kontakt:</a:t>
            </a:r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Zrinoslava Šarac, ispitna koordinatorica</a:t>
            </a:r>
          </a:p>
          <a:p>
            <a:endParaRPr lang="hr-HR" sz="3200" dirty="0"/>
          </a:p>
          <a:p>
            <a:r>
              <a:rPr lang="hr-HR" sz="3200" dirty="0"/>
              <a:t>tel. 098 95 94 712</a:t>
            </a:r>
          </a:p>
          <a:p>
            <a:r>
              <a:rPr lang="hr-HR" sz="3200" dirty="0"/>
              <a:t>e-mail: zrinoslava.sarac@skole.hr</a:t>
            </a:r>
          </a:p>
        </p:txBody>
      </p:sp>
    </p:spTree>
    <p:extLst>
      <p:ext uri="{BB962C8B-B14F-4D97-AF65-F5344CB8AC3E}">
        <p14:creationId xmlns:p14="http://schemas.microsoft.com/office/powerpoint/2010/main" val="21497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200" b="1" dirty="0"/>
              <a:t>Nije kazna, nego alat pomoću kojeg učenici dobiju neutralnu povratu informaciju o svom znanju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33F500F-9845-7F90-1484-69B3BC75A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300" y="3656543"/>
            <a:ext cx="2057400" cy="2219325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6DECF38-AA74-5144-7F3C-EC6B757F3442}"/>
              </a:ext>
            </a:extLst>
          </p:cNvPr>
          <p:cNvSpPr txBox="1"/>
          <p:nvPr/>
        </p:nvSpPr>
        <p:spPr>
          <a:xfrm>
            <a:off x="8852170" y="5564221"/>
            <a:ext cx="260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dopunska nastava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instrukcije</a:t>
            </a:r>
          </a:p>
        </p:txBody>
      </p:sp>
    </p:spTree>
    <p:extLst>
      <p:ext uri="{BB962C8B-B14F-4D97-AF65-F5344CB8AC3E}">
        <p14:creationId xmlns:p14="http://schemas.microsoft.com/office/powerpoint/2010/main" val="201465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39616" y="127111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400" dirty="0">
                <a:latin typeface="+mj-lt"/>
              </a:rPr>
              <a:t>skup ispita kojima se provjeravaju i vrjednuju znanja, vještine i sposobnosti učenika koje su stekli tijekom obrazovanja u osnovnoj i srednjoj školi prema propisanim nastavnim planovima i programima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847528" y="69183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+mj-lt"/>
              </a:rPr>
              <a:t>Što je državna matura?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847528" y="312281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+mj-lt"/>
              </a:rPr>
              <a:t>Tko provodi državnu maturu?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39616" y="372659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Nacionalni centar za vanjsko vrednovanje (NCVVO)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848520" y="447030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+mj-lt"/>
              </a:rPr>
              <a:t>Kada?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639616" y="495705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prvom i drugom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istovremeno u cijeloj RH</a:t>
            </a:r>
          </a:p>
        </p:txBody>
      </p:sp>
    </p:spTree>
    <p:extLst>
      <p:ext uri="{BB962C8B-B14F-4D97-AF65-F5344CB8AC3E}">
        <p14:creationId xmlns:p14="http://schemas.microsoft.com/office/powerpoint/2010/main" val="10111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Čemu služi rezultat državne mature?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315580" y="2445325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 sz="2400" b="1" dirty="0">
                <a:latin typeface="+mj-lt"/>
                <a:cs typeface="Arial" panose="020B0604020202020204" pitchFamily="34" charset="0"/>
              </a:rPr>
              <a:t>osobni podatak </a:t>
            </a:r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koji učenicima služi za završetak školovanja (gimnazije) i/ili za usporedbu znanja i vještina s vršnjacima u RH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altLang="sr-Latn-R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 sz="2400" b="1" dirty="0">
                <a:latin typeface="+mj-lt"/>
              </a:rPr>
              <a:t>školama</a:t>
            </a:r>
            <a:r>
              <a:rPr lang="hr-HR" altLang="sr-Latn-RS" sz="2400" dirty="0">
                <a:latin typeface="+mj-lt"/>
              </a:rPr>
              <a:t> na razini analiza po predmetima za </a:t>
            </a:r>
            <a:r>
              <a:rPr lang="hr-HR" altLang="sr-Latn-RS" sz="2400" dirty="0" err="1">
                <a:latin typeface="+mj-lt"/>
              </a:rPr>
              <a:t>unaprijeđenje</a:t>
            </a:r>
            <a:r>
              <a:rPr lang="hr-HR" altLang="sr-Latn-RS" sz="2400" dirty="0">
                <a:latin typeface="+mj-lt"/>
              </a:rPr>
              <a:t> kvalitete rada</a:t>
            </a:r>
            <a:r>
              <a:rPr lang="hr-HR" altLang="sr-Latn-RS" sz="1600" dirty="0">
                <a:latin typeface="+mj-lt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altLang="sr-Latn-RS" sz="16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 sz="2400" b="1" dirty="0">
                <a:latin typeface="+mj-lt"/>
              </a:rPr>
              <a:t>sveučilištima</a:t>
            </a:r>
            <a:r>
              <a:rPr lang="hr-HR" altLang="sr-Latn-RS" sz="2400" dirty="0">
                <a:latin typeface="+mj-lt"/>
              </a:rPr>
              <a:t> kao jedan od uvjeta za rangiranje kandidata za upis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altLang="sr-Latn-RS" sz="28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altLang="sr-Latn-R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24" y="519346"/>
            <a:ext cx="9829800" cy="71792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Gimnazije vs. strukovna/umjetnička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222646041"/>
              </p:ext>
            </p:extLst>
          </p:nvPr>
        </p:nvGraphicFramePr>
        <p:xfrm>
          <a:off x="1777418" y="1628800"/>
          <a:ext cx="647507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8373916" y="4217224"/>
            <a:ext cx="2488728" cy="1422927"/>
            <a:chOff x="2585580" y="2248956"/>
            <a:chExt cx="3648134" cy="2044029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Strelica udesno 6"/>
            <p:cNvSpPr/>
            <p:nvPr/>
          </p:nvSpPr>
          <p:spPr>
            <a:xfrm>
              <a:off x="2585580" y="2248956"/>
              <a:ext cx="3648134" cy="2044029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6324180"/>
                <a:satOff val="-50979"/>
                <a:lumOff val="-3304"/>
                <a:alphaOff val="0"/>
              </a:schemeClr>
            </a:lnRef>
            <a:fillRef idx="1">
              <a:schemeClr val="accent3">
                <a:tint val="40000"/>
                <a:alpha val="90000"/>
                <a:hueOff val="6324180"/>
                <a:satOff val="-50979"/>
                <a:lumOff val="-3304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6324180"/>
                <a:satOff val="-50979"/>
                <a:lumOff val="-33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" name="Strelica udesno 4"/>
            <p:cNvSpPr txBox="1"/>
            <p:nvPr/>
          </p:nvSpPr>
          <p:spPr>
            <a:xfrm>
              <a:off x="2648685" y="2598023"/>
              <a:ext cx="2663309" cy="1404232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kern="1200" dirty="0"/>
                <a:t>Upis na fakultet u RH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sz="2000" b="1" dirty="0"/>
                <a:t>Državna matura</a:t>
              </a:r>
              <a:endParaRPr lang="hr-HR" sz="2000" b="1" kern="1200" dirty="0"/>
            </a:p>
          </p:txBody>
        </p:sp>
      </p:grpSp>
      <p:sp>
        <p:nvSpPr>
          <p:cNvPr id="12" name="TekstniOkvir 11"/>
          <p:cNvSpPr txBox="1"/>
          <p:nvPr/>
        </p:nvSpPr>
        <p:spPr>
          <a:xfrm>
            <a:off x="4439816" y="2009117"/>
            <a:ext cx="300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Završetak srednjoškolskog obrazovanja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727848" y="272058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Državna matura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444056" y="4282357"/>
            <a:ext cx="300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Završetak srednjoškolskog obrazovanja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565476" y="493296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Obrana završnog rada</a:t>
            </a:r>
          </a:p>
        </p:txBody>
      </p:sp>
    </p:spTree>
    <p:extLst>
      <p:ext uri="{BB962C8B-B14F-4D97-AF65-F5344CB8AC3E}">
        <p14:creationId xmlns:p14="http://schemas.microsoft.com/office/powerpoint/2010/main" val="32248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7257" y="734066"/>
            <a:ext cx="9829800" cy="759618"/>
          </a:xfrm>
        </p:spPr>
        <p:txBody>
          <a:bodyPr>
            <a:normAutofit fontScale="90000"/>
          </a:bodyPr>
          <a:lstStyle/>
          <a:p>
            <a:r>
              <a:rPr lang="hr-HR" dirty="0"/>
              <a:t>Državna matura sastoji se iz dva dijela: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274039" y="1855614"/>
            <a:ext cx="735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/>
              <a:t>Obveznog dijela </a:t>
            </a:r>
            <a:r>
              <a:rPr lang="hr-HR" sz="2400" dirty="0"/>
              <a:t> </a:t>
            </a:r>
            <a:r>
              <a:rPr lang="hr-HR" sz="2000" dirty="0"/>
              <a:t>(HJ, MAT </a:t>
            </a:r>
            <a:r>
              <a:rPr lang="hr-HR" sz="1400" dirty="0"/>
              <a:t>(A,B)</a:t>
            </a:r>
            <a:r>
              <a:rPr lang="hr-HR" sz="2000" dirty="0"/>
              <a:t>, Strani jezik </a:t>
            </a:r>
            <a:r>
              <a:rPr lang="hr-HR" sz="1400" dirty="0"/>
              <a:t>(A,B)</a:t>
            </a:r>
            <a:r>
              <a:rPr lang="hr-HR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/>
          </a:p>
          <a:p>
            <a:pPr marL="457200" indent="-457200">
              <a:buFont typeface="+mj-lt"/>
              <a:buAutoNum type="arabicPeriod"/>
            </a:pPr>
            <a:r>
              <a:rPr lang="hr-HR" sz="2400" b="1" dirty="0"/>
              <a:t>Izbornog dijela  </a:t>
            </a:r>
            <a:r>
              <a:rPr lang="hr-HR" sz="2000" dirty="0"/>
              <a:t>(</a:t>
            </a:r>
            <a:r>
              <a:rPr lang="hr-HR" sz="2000" dirty="0" err="1"/>
              <a:t>max</a:t>
            </a:r>
            <a:r>
              <a:rPr lang="hr-HR" sz="2000" dirty="0"/>
              <a:t> 5)</a:t>
            </a:r>
          </a:p>
        </p:txBody>
      </p:sp>
      <p:sp>
        <p:nvSpPr>
          <p:cNvPr id="5" name="Pravokutnik 4"/>
          <p:cNvSpPr/>
          <p:nvPr/>
        </p:nvSpPr>
        <p:spPr>
          <a:xfrm>
            <a:off x="933734" y="3441680"/>
            <a:ext cx="10154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>
                <a:latin typeface="+mj-lt"/>
              </a:rPr>
              <a:t>Državna matura se smatra položenom ako su </a:t>
            </a:r>
            <a:r>
              <a:rPr lang="hr-HR" altLang="sr-Latn-RS" sz="2400" u="sng" dirty="0">
                <a:latin typeface="+mj-lt"/>
              </a:rPr>
              <a:t>pozitivno ocijenjena sva tri predmeta </a:t>
            </a:r>
            <a:r>
              <a:rPr lang="hr-HR" altLang="sr-Latn-RS" sz="2400" dirty="0">
                <a:latin typeface="+mj-lt"/>
              </a:rPr>
              <a:t>obveznog dijela (neovisno o izbornom dijelu).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>
                <a:latin typeface="+mj-lt"/>
              </a:rPr>
              <a:t>Učenicima se izdaje </a:t>
            </a:r>
            <a:r>
              <a:rPr lang="hr-HR" altLang="sr-Latn-RS" sz="2400" b="1" i="1" dirty="0">
                <a:latin typeface="+mj-lt"/>
              </a:rPr>
              <a:t>POTVRDA </a:t>
            </a:r>
            <a:r>
              <a:rPr lang="hr-HR" altLang="sr-Latn-RS" sz="2400" dirty="0">
                <a:latin typeface="+mj-lt"/>
              </a:rPr>
              <a:t>o položenim ispitima državne mature (više potvrda; kopirati potvrdu, čitati obavijesti) uz uvjet da su OZR.</a:t>
            </a:r>
            <a:endParaRPr lang="hr-HR" altLang="sr-Latn-RS" sz="2400" b="1" i="1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hr-HR" altLang="sr-Latn-RS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r-HR" altLang="sr-Latn-RS" sz="2400" dirty="0">
                <a:latin typeface="+mj-lt"/>
              </a:rPr>
              <a:t>                                       Rezultati državne mature su trajni.</a:t>
            </a:r>
          </a:p>
          <a:p>
            <a:pPr>
              <a:spcBef>
                <a:spcPct val="50000"/>
              </a:spcBef>
            </a:pPr>
            <a:endParaRPr lang="hr-HR" altLang="sr-Latn-R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0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581605" y="3077259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altLang="sr-Latn-RS" sz="2400" b="1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Pravilnikom o polaganju državne mature</a:t>
            </a:r>
            <a:endParaRPr lang="hr-HR" altLang="sr-Latn-RS" sz="2400" b="1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altLang="sr-Latn-RS" sz="2400" b="1" dirty="0">
                <a:latin typeface="+mj-lt"/>
              </a:rPr>
              <a:t>Pravilima o pripremi, organizaciji i provedbi ispita </a:t>
            </a:r>
            <a:r>
              <a:rPr lang="hr-HR" altLang="sr-Latn-RS" sz="2000" dirty="0">
                <a:latin typeface="+mj-lt"/>
              </a:rPr>
              <a:t>(objavljuju se tijekom godine)</a:t>
            </a:r>
            <a:endParaRPr lang="hr-HR" altLang="sr-Latn-RS" sz="2000" b="1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altLang="sr-Latn-RS" sz="2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Uputama HZJZ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hr-HR" altLang="sr-Latn-RS" sz="2400" b="1" dirty="0">
              <a:latin typeface="+mj-lt"/>
            </a:endParaRPr>
          </a:p>
          <a:p>
            <a:pPr marL="69850">
              <a:defRPr/>
            </a:pPr>
            <a:r>
              <a:rPr lang="hr-HR" altLang="sr-Latn-RS" sz="2400" b="1" dirty="0">
                <a:latin typeface="+mj-lt"/>
              </a:rPr>
              <a:t>   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Polaganje državne mature utvrđuje se: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386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b="1" dirty="0"/>
              <a:t>Prijave ispita DM </a:t>
            </a:r>
            <a:r>
              <a:rPr lang="hr-HR" sz="2800" dirty="0"/>
              <a:t>(prvi rok)</a:t>
            </a:r>
          </a:p>
        </p:txBody>
      </p:sp>
      <p:sp>
        <p:nvSpPr>
          <p:cNvPr id="4" name="TekstniOkvir 2"/>
          <p:cNvSpPr txBox="1">
            <a:spLocks noChangeArrowheads="1"/>
          </p:cNvSpPr>
          <p:nvPr/>
        </p:nvSpPr>
        <p:spPr bwMode="auto">
          <a:xfrm>
            <a:off x="1404294" y="3018528"/>
            <a:ext cx="9118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dirty="0">
                <a:latin typeface="+mj-lt"/>
              </a:rPr>
              <a:t>Od </a:t>
            </a:r>
            <a:r>
              <a:rPr lang="hr-HR" altLang="sr-Latn-RS" b="1" dirty="0">
                <a:latin typeface="+mj-lt"/>
              </a:rPr>
              <a:t>1. prosinca </a:t>
            </a:r>
            <a:r>
              <a:rPr lang="hr-HR" altLang="sr-Latn-RS" dirty="0">
                <a:latin typeface="+mj-lt"/>
              </a:rPr>
              <a:t>2025. do </a:t>
            </a:r>
            <a:r>
              <a:rPr lang="hr-HR" altLang="sr-Latn-RS" b="1" dirty="0">
                <a:latin typeface="+mj-lt"/>
              </a:rPr>
              <a:t>15. veljače </a:t>
            </a:r>
            <a:r>
              <a:rPr lang="hr-HR" altLang="sr-Latn-RS" dirty="0">
                <a:latin typeface="+mj-lt"/>
              </a:rPr>
              <a:t>2026. do </a:t>
            </a:r>
            <a:r>
              <a:rPr lang="hr-HR" altLang="sr-Latn-RS" sz="2400" dirty="0">
                <a:latin typeface="+mj-lt"/>
              </a:rPr>
              <a:t>12:00 sati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4294" y="4335832"/>
            <a:ext cx="89589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dirty="0">
                <a:solidFill>
                  <a:schemeClr val="tx1"/>
                </a:solidFill>
                <a:latin typeface="+mj-lt"/>
              </a:rPr>
              <a:t>Nakon navedenih datuma, prijava ispita državne mature smatra se konačnom!</a:t>
            </a:r>
          </a:p>
        </p:txBody>
      </p:sp>
    </p:spTree>
    <p:extLst>
      <p:ext uri="{BB962C8B-B14F-4D97-AF65-F5344CB8AC3E}">
        <p14:creationId xmlns:p14="http://schemas.microsoft.com/office/powerpoint/2010/main" val="1758445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681</TotalTime>
  <Words>1021</Words>
  <Application>Microsoft Office PowerPoint</Application>
  <PresentationFormat>Široki zaslon</PresentationFormat>
  <Paragraphs>165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Garamond</vt:lpstr>
      <vt:lpstr>Wingdings</vt:lpstr>
      <vt:lpstr>Organski</vt:lpstr>
      <vt:lpstr>Državna matura 2025./2026.</vt:lpstr>
      <vt:lpstr>Stres ili ispit zrelosti?</vt:lpstr>
      <vt:lpstr>Nije kazna, nego alat pomoću kojeg učenici dobiju neutralnu povratu informaciju o svom znanju</vt:lpstr>
      <vt:lpstr>PowerPoint prezentacija</vt:lpstr>
      <vt:lpstr>Čemu služi rezultat državne mature?</vt:lpstr>
      <vt:lpstr>Gimnazije vs. strukovna/umjetnička</vt:lpstr>
      <vt:lpstr>Državna matura sastoji se iz dva dijela:</vt:lpstr>
      <vt:lpstr>Polaganje državne mature utvrđuje se:</vt:lpstr>
      <vt:lpstr>Prijave ispita DM (prvi rok)</vt:lpstr>
      <vt:lpstr>Prijave studijskih programa (prvi rok)</vt:lpstr>
      <vt:lpstr>Podjela potvrda </vt:lpstr>
      <vt:lpstr>Pravo na prilagodbu imaju učenici: (Čl. 21.)</vt:lpstr>
      <vt:lpstr>Oblici podrške:</vt:lpstr>
      <vt:lpstr>Propisi i dokumenti - prilagodba</vt:lpstr>
      <vt:lpstr>PowerPoint prezentacija</vt:lpstr>
      <vt:lpstr>PowerPoint prezentacija</vt:lpstr>
      <vt:lpstr>Do 15. veljače 2026.</vt:lpstr>
      <vt:lpstr>Naknadna prijava, promjena prijavljenih ispita u prvome roku  </vt:lpstr>
      <vt:lpstr>PowerPoint prezentacija</vt:lpstr>
      <vt:lpstr>Pragovi prolaznosti</vt:lpstr>
      <vt:lpstr>Hrvatski jezik</vt:lpstr>
      <vt:lpstr>PowerPoint prezentacija</vt:lpstr>
      <vt:lpstr>Vrjednovanje posebnih postignuća</vt:lpstr>
      <vt:lpstr>Prigovori</vt:lpstr>
      <vt:lpstr>Drugi rok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2020./2021.</dc:title>
  <dc:creator>Zrinoslava Šarac</dc:creator>
  <cp:lastModifiedBy>Zrinoslava Šarac</cp:lastModifiedBy>
  <cp:revision>43</cp:revision>
  <dcterms:created xsi:type="dcterms:W3CDTF">2020-12-21T10:35:00Z</dcterms:created>
  <dcterms:modified xsi:type="dcterms:W3CDTF">2025-12-11T08:05:07Z</dcterms:modified>
</cp:coreProperties>
</file>